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3" r:id="rId1"/>
    <p:sldMasterId id="2147484065" r:id="rId2"/>
  </p:sldMasterIdLst>
  <p:notesMasterIdLst>
    <p:notesMasterId r:id="rId11"/>
  </p:notesMasterIdLst>
  <p:sldIdLst>
    <p:sldId id="256" r:id="rId3"/>
    <p:sldId id="299" r:id="rId4"/>
    <p:sldId id="372" r:id="rId5"/>
    <p:sldId id="373" r:id="rId6"/>
    <p:sldId id="280" r:id="rId7"/>
    <p:sldId id="393" r:id="rId8"/>
    <p:sldId id="394" r:id="rId9"/>
    <p:sldId id="362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9933"/>
    <a:srgbClr val="DCEE32"/>
    <a:srgbClr val="53B9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89068" autoAdjust="0"/>
  </p:normalViewPr>
  <p:slideViewPr>
    <p:cSldViewPr>
      <p:cViewPr varScale="1">
        <p:scale>
          <a:sx n="65" d="100"/>
          <a:sy n="65" d="100"/>
        </p:scale>
        <p:origin x="151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76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48E92DE-74F7-4C3F-B739-59E220E949A8}" type="datetimeFigureOut">
              <a:rPr lang="en-US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B13029B-7D38-4248-8C67-C00B0263C7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>
          <a:xfrm>
            <a:off x="685637" y="4342805"/>
            <a:ext cx="5486727" cy="4115098"/>
          </a:xfrm>
          <a:prstGeom prst="rect">
            <a:avLst/>
          </a:prstGeom>
        </p:spPr>
        <p:txBody>
          <a:bodyPr/>
          <a:lstStyle/>
          <a:p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179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Haya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03CBB-1A23-450E-9ACB-8628AC8DD52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170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1413" y="685800"/>
            <a:ext cx="4575175" cy="3430588"/>
          </a:xfrm>
          <a:prstGeom prst="rect">
            <a:avLst/>
          </a:prstGeom>
          <a:noFill/>
          <a:ln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5637" y="4342806"/>
            <a:ext cx="5486727" cy="411509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382" tIns="46191" rIns="92382" bIns="46191"/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2228" name="Header Placeholder 3"/>
          <p:cNvSpPr>
            <a:spLocks noGrp="1"/>
          </p:cNvSpPr>
          <p:nvPr>
            <p:ph type="hdr" sz="quarter" idx="4294967295"/>
          </p:nvPr>
        </p:nvSpPr>
        <p:spPr bwMode="auto">
          <a:xfrm>
            <a:off x="0" y="1"/>
            <a:ext cx="2971093" cy="45690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382" tIns="46191" rIns="92382" bIns="46191"/>
          <a:lstStyle/>
          <a:p>
            <a:endParaRPr 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2229" name="Footer Placeholder 4"/>
          <p:cNvSpPr>
            <a:spLocks noGrp="1"/>
          </p:cNvSpPr>
          <p:nvPr>
            <p:ph type="ftr" sz="quarter" idx="4"/>
          </p:nvPr>
        </p:nvSpPr>
        <p:spPr bwMode="auto">
          <a:xfrm>
            <a:off x="0" y="8685611"/>
            <a:ext cx="2971093" cy="456903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pPr>
              <a:defRPr/>
            </a:pPr>
            <a:fld id="{733C5112-A746-43B5-9D66-167586314CA4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DA0F348F-361F-4CDD-BBCE-FC3F111BC5B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A61728-702F-46C4-A626-47D10034CEE5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C21F69-93D0-466B-9A28-D68F28F6ED9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4E6B1F-8C1F-4CC5-A850-481F021816AE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376F14-7C36-4690-8A67-49F4BB5B127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3C5112-A746-43B5-9D66-167586314CA4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A0F348F-361F-4CDD-BBCE-FC3F111BC5B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18D945-1CAF-4B71-BBAD-2A105FFD1D65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DB8EBC-E77A-47B5-A8BE-C42EE2B176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04DAC5D-4BDF-4E1E-96BA-44E3BC890E91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F40C0642-A13C-40F2-AFFB-D00CD62787A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F6C523-1813-4A89-AF92-4C1168C54E68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96F63D-10F6-4BC6-B48D-F5687A06DD1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9465E7-925F-4421-B73B-A7ECF2162989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2017A6-A44B-4A86-8437-954F7D2679C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D853DC-9C3E-42EF-9AD5-511283BF58E1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B61091-082F-42B3-BCE6-E4FE4B14540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3F4C10-E86F-48FA-A27A-79BE628ED38D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4B7F5F-C6EE-4F03-BDDC-6DDE3306857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0B809C-17C4-4AFA-B27E-E30AEF7C14CC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32C4CF-9C9C-42A1-81E6-D92EF12B04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18D945-1CAF-4B71-BBAD-2A105FFD1D65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DB8EBC-E77A-47B5-A8BE-C42EE2B176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FB5BE5-BCAE-49A9-85B7-347351658108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16643C36-0BF8-4079-9681-D7DB1EE34C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A61728-702F-46C4-A626-47D10034CEE5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C21F69-93D0-466B-9A28-D68F28F6ED9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4E6B1F-8C1F-4CC5-A850-481F021816AE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376F14-7C36-4690-8A67-49F4BB5B127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pPr>
              <a:defRPr/>
            </a:pPr>
            <a:fld id="{204DAC5D-4BDF-4E1E-96BA-44E3BC890E91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F40C0642-A13C-40F2-AFFB-D00CD62787A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pPr>
              <a:defRPr/>
            </a:pPr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F6C523-1813-4A89-AF92-4C1168C54E68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pPr>
              <a:defRPr/>
            </a:pPr>
            <a:fld id="{5596F63D-10F6-4BC6-B48D-F5687A06DD1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9465E7-925F-4421-B73B-A7ECF2162989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pPr>
              <a:defRPr/>
            </a:pPr>
            <a:fld id="{0C2017A6-A44B-4A86-8437-954F7D2679C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D853DC-9C3E-42EF-9AD5-511283BF58E1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B61091-082F-42B3-BCE6-E4FE4B14540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3F4C10-E86F-48FA-A27A-79BE628ED38D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4B7F5F-C6EE-4F03-BDDC-6DDE3306857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pPr>
              <a:defRPr/>
            </a:pPr>
            <a:fld id="{A00B809C-17C4-4AFA-B27E-E30AEF7C14CC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A532C4CF-9C9C-42A1-81E6-D92EF12B04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pPr>
              <a:defRPr/>
            </a:pPr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pPr>
              <a:defRPr/>
            </a:pPr>
            <a:fld id="{68FB5BE5-BCAE-49A9-85B7-347351658108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16643C36-0BF8-4079-9681-D7DB1EE34C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fld id="{32E74CEF-663F-4002-BE78-E717D45A15CB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402AD33B-1318-4278-B3E1-1754BF881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54" r:id="rId1"/>
    <p:sldLayoutId id="2147484055" r:id="rId2"/>
    <p:sldLayoutId id="2147484056" r:id="rId3"/>
    <p:sldLayoutId id="2147484057" r:id="rId4"/>
    <p:sldLayoutId id="2147484058" r:id="rId5"/>
    <p:sldLayoutId id="2147484059" r:id="rId6"/>
    <p:sldLayoutId id="2147484060" r:id="rId7"/>
    <p:sldLayoutId id="2147484061" r:id="rId8"/>
    <p:sldLayoutId id="2147484062" r:id="rId9"/>
    <p:sldLayoutId id="2147484063" r:id="rId10"/>
    <p:sldLayoutId id="2147484064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2E74CEF-663F-4002-BE78-E717D45A15CB}" type="datetimeFigureOut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402AD33B-1318-4278-B3E1-1754BF881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66" r:id="rId1"/>
    <p:sldLayoutId id="2147484067" r:id="rId2"/>
    <p:sldLayoutId id="2147484068" r:id="rId3"/>
    <p:sldLayoutId id="2147484069" r:id="rId4"/>
    <p:sldLayoutId id="2147484070" r:id="rId5"/>
    <p:sldLayoutId id="2147484071" r:id="rId6"/>
    <p:sldLayoutId id="2147484072" r:id="rId7"/>
    <p:sldLayoutId id="2147484073" r:id="rId8"/>
    <p:sldLayoutId id="2147484074" r:id="rId9"/>
    <p:sldLayoutId id="2147484075" r:id="rId10"/>
    <p:sldLayoutId id="2147484076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>
          <a:xfrm>
            <a:off x="762000" y="1371600"/>
            <a:ext cx="7772400" cy="1668463"/>
          </a:xfrm>
        </p:spPr>
        <p:txBody>
          <a:bodyPr>
            <a:normAutofit/>
          </a:bodyPr>
          <a:lstStyle/>
          <a:p>
            <a:pPr algn="ctr" rtl="1"/>
            <a:r>
              <a:rPr lang="ar-LB" sz="4000" dirty="0" smtClean="0"/>
              <a:t>تقديم المعلومات والإستشارات والمساعدة القانونية</a:t>
            </a:r>
            <a:r>
              <a:rPr sz="4000" dirty="0" smtClean="0"/>
              <a:t>   ICLA  -  </a:t>
            </a:r>
          </a:p>
        </p:txBody>
      </p:sp>
      <p:pic>
        <p:nvPicPr>
          <p:cNvPr id="6147" name="Picture 4" descr="http://i269.photobucket.com/albums/jj43/ammrah/NRC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304800"/>
            <a:ext cx="33051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" descr="20120821-justice-sword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3124200"/>
            <a:ext cx="3259138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idx="4294967295"/>
          </p:nvPr>
        </p:nvSpPr>
        <p:spPr>
          <a:xfrm>
            <a:off x="0" y="1143000"/>
            <a:ext cx="8839200" cy="5029200"/>
          </a:xfrm>
        </p:spPr>
        <p:txBody>
          <a:bodyPr>
            <a:normAutofit/>
          </a:bodyPr>
          <a:lstStyle/>
          <a:p>
            <a:pPr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ar-LB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 rtl="1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GB" sz="4800" dirty="0" smtClean="0">
              <a:solidFill>
                <a:srgbClr val="FF7B21"/>
              </a:solidFill>
            </a:endParaRPr>
          </a:p>
          <a:p>
            <a:pPr algn="ctr" rtl="1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ar-LB" sz="4800" dirty="0" smtClean="0">
                <a:solidFill>
                  <a:srgbClr val="FF7B21"/>
                </a:solidFill>
              </a:rPr>
              <a:t>"حقوق محترمة وأناس محميّة“</a:t>
            </a:r>
            <a:endParaRPr lang="en-GB" sz="4800" dirty="0" smtClean="0">
              <a:solidFill>
                <a:srgbClr val="FF7B21"/>
              </a:solidFill>
            </a:endParaRPr>
          </a:p>
          <a:p>
            <a:pPr algn="ctr" rtl="1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GB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rtl="1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sz="4000" dirty="0" smtClean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3429000"/>
            <a:ext cx="7772400" cy="1362075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US" sz="4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609600" y="347663"/>
            <a:ext cx="1600200" cy="533400"/>
            <a:chOff x="381000" y="1143000"/>
            <a:chExt cx="1524000" cy="533400"/>
          </a:xfrm>
        </p:grpSpPr>
        <p:pic>
          <p:nvPicPr>
            <p:cNvPr id="11" name="Picture 10" descr="NRC_ENG_logo_left.pdf"/>
            <p:cNvPicPr>
              <a:picLocks noChangeAspect="1"/>
            </p:cNvPicPr>
            <p:nvPr/>
          </p:nvPicPr>
          <p:blipFill>
            <a:blip r:embed="rId3" cstate="print">
              <a:lum contrast="30000"/>
            </a:blip>
            <a:srcRect l="9541" t="56250" r="67611"/>
            <a:stretch>
              <a:fillRect/>
            </a:stretch>
          </p:blipFill>
          <p:spPr>
            <a:xfrm>
              <a:off x="381000" y="1143000"/>
              <a:ext cx="364370" cy="533400"/>
            </a:xfrm>
            <a:prstGeom prst="rect">
              <a:avLst/>
            </a:prstGeom>
            <a:effectLst>
              <a:outerShdw blurRad="101600" dist="50800" dir="2700000">
                <a:srgbClr val="000000">
                  <a:alpha val="52000"/>
                </a:srgbClr>
              </a:outerShdw>
            </a:effectLst>
          </p:spPr>
        </p:pic>
        <p:sp>
          <p:nvSpPr>
            <p:cNvPr id="12" name="Rectangle 11"/>
            <p:cNvSpPr/>
            <p:nvPr/>
          </p:nvSpPr>
          <p:spPr>
            <a:xfrm>
              <a:off x="686405" y="1185863"/>
              <a:ext cx="1218595" cy="21544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LB" sz="800" b="1" dirty="0" smtClean="0">
                  <a:effectLst>
                    <a:outerShdw blurRad="50800" dist="12700" dir="2700000">
                      <a:srgbClr val="000000"/>
                    </a:outerShdw>
                  </a:effectLst>
                  <a:latin typeface="Arial"/>
                  <a:cs typeface="Arial"/>
                </a:rPr>
                <a:t>المجلس النرويجي للّاجئين </a:t>
              </a:r>
              <a:endParaRPr lang="en-US" sz="800" b="1" dirty="0">
                <a:effectLst>
                  <a:outerShdw blurRad="50800" dist="12700" dir="2700000">
                    <a:srgbClr val="000000"/>
                  </a:outerShdw>
                </a:effectLst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7794698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6553200" y="304800"/>
            <a:ext cx="2362200" cy="914400"/>
            <a:chOff x="-381000" y="1143000"/>
            <a:chExt cx="2362200" cy="914400"/>
          </a:xfrm>
        </p:grpSpPr>
        <p:pic>
          <p:nvPicPr>
            <p:cNvPr id="4" name="Picture 3" descr="NRC_ENG_logo_left.pdf"/>
            <p:cNvPicPr>
              <a:picLocks noChangeAspect="1"/>
            </p:cNvPicPr>
            <p:nvPr/>
          </p:nvPicPr>
          <p:blipFill>
            <a:blip r:embed="rId2" cstate="print">
              <a:lum contrast="30000"/>
            </a:blip>
            <a:srcRect l="9541" t="56250" r="67611"/>
            <a:stretch>
              <a:fillRect/>
            </a:stretch>
          </p:blipFill>
          <p:spPr>
            <a:xfrm>
              <a:off x="-381000" y="1143000"/>
              <a:ext cx="822325" cy="914400"/>
            </a:xfrm>
            <a:prstGeom prst="rect">
              <a:avLst/>
            </a:prstGeom>
            <a:effectLst>
              <a:outerShdw blurRad="101600" dist="50800" dir="2700000">
                <a:srgbClr val="000000">
                  <a:alpha val="52000"/>
                </a:srgbClr>
              </a:outerShdw>
            </a:effectLst>
          </p:spPr>
        </p:pic>
        <p:sp>
          <p:nvSpPr>
            <p:cNvPr id="5" name="Rectangle 4"/>
            <p:cNvSpPr/>
            <p:nvPr/>
          </p:nvSpPr>
          <p:spPr>
            <a:xfrm>
              <a:off x="381000" y="1246188"/>
              <a:ext cx="1600200" cy="430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b="1" dirty="0">
                  <a:effectLst>
                    <a:outerShdw blurRad="50800" dist="12700" dir="2700000">
                      <a:srgbClr val="000000"/>
                    </a:outerShdw>
                  </a:effectLst>
                  <a:latin typeface="Arial"/>
                  <a:cs typeface="Arial"/>
                </a:rPr>
                <a:t>NORWEGIAN</a:t>
              </a:r>
            </a:p>
            <a:p>
              <a:pPr>
                <a:defRPr/>
              </a:pPr>
              <a:r>
                <a:rPr lang="en-US" sz="1100" b="1" dirty="0">
                  <a:effectLst>
                    <a:outerShdw blurRad="50800" dist="12700" dir="2700000">
                      <a:srgbClr val="000000"/>
                    </a:outerShdw>
                  </a:effectLst>
                  <a:latin typeface="Arial"/>
                  <a:cs typeface="Arial"/>
                </a:rPr>
                <a:t>REFUGEE COUNCIL</a:t>
              </a:r>
            </a:p>
          </p:txBody>
        </p:sp>
      </p:grp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5800" y="1219200"/>
            <a:ext cx="7772400" cy="714375"/>
          </a:xfrm>
        </p:spPr>
        <p:txBody>
          <a:bodyPr>
            <a:noAutofit/>
          </a:bodyPr>
          <a:lstStyle/>
          <a:p>
            <a:pPr algn="ctr" rtl="1">
              <a:spcBef>
                <a:spcPts val="580"/>
              </a:spcBef>
              <a:buClr>
                <a:schemeClr val="accent1"/>
              </a:buClr>
              <a:buSzPct val="85000"/>
              <a:defRPr/>
            </a:pPr>
            <a:r>
              <a:rPr lang="ar-LB" sz="3600" dirty="0" smtClean="0">
                <a:solidFill>
                  <a:srgbClr val="FF7B21"/>
                </a:solidFill>
                <a:latin typeface="+mn-lt"/>
                <a:ea typeface="+mn-ea"/>
                <a:cs typeface="+mn-cs"/>
              </a:rPr>
              <a:t>ما هو المجلس النرويجي للاجئين؟</a:t>
            </a:r>
            <a:endParaRPr lang="en-US" sz="3600" dirty="0" smtClean="0">
              <a:solidFill>
                <a:srgbClr val="FF7B2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>
          <a:xfrm>
            <a:off x="457200" y="2209800"/>
            <a:ext cx="8229600" cy="45720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just" rtl="1">
              <a:defRPr/>
            </a:pPr>
            <a:r>
              <a:rPr lang="ar-LB" sz="2400" dirty="0">
                <a:latin typeface="+mn-lt"/>
                <a:cs typeface="+mn-cs"/>
              </a:rPr>
              <a:t>المجلس النرويجي للاجئين هو منظمة دولية، إنسانية، غير حكومية تقوم بمساعدة اللاجئين والنازحين في بلدان عديدة، منها لبنان. جميع الخدمات التي يقدمها المجلس النرويجي للاجئين هي خدمات مجانية بالكامل.</a:t>
            </a:r>
            <a:endParaRPr lang="en-US" sz="2400" dirty="0">
              <a:latin typeface="+mn-lt"/>
              <a:cs typeface="+mn-cs"/>
            </a:endParaRPr>
          </a:p>
          <a:p>
            <a:pPr marL="273050" indent="-273050" algn="just" rtl="1" eaLnBrk="0" hangingPunct="0">
              <a:spcBef>
                <a:spcPts val="575"/>
              </a:spcBef>
              <a:buClr>
                <a:schemeClr val="accent1"/>
              </a:buClr>
              <a:buSzPct val="85000"/>
              <a:defRPr/>
            </a:pPr>
            <a:endParaRPr lang="ar-LB" sz="2000" dirty="0">
              <a:latin typeface="+mn-lt"/>
              <a:cs typeface="+mn-cs"/>
            </a:endParaRPr>
          </a:p>
          <a:p>
            <a:pPr marL="273050" indent="-273050" algn="just" rtl="1" eaLnBrk="0" hangingPunct="0">
              <a:spcBef>
                <a:spcPts val="575"/>
              </a:spcBef>
              <a:buClr>
                <a:schemeClr val="accent1"/>
              </a:buClr>
              <a:buSzPct val="85000"/>
              <a:defRPr/>
            </a:pPr>
            <a:r>
              <a:rPr lang="ar-LB" sz="2800" u="sng" dirty="0">
                <a:latin typeface="+mn-lt"/>
                <a:cs typeface="+mn-cs"/>
              </a:rPr>
              <a:t>برامج المجلس النرويجي في لبنان:</a:t>
            </a:r>
          </a:p>
          <a:p>
            <a:pPr marL="457200" indent="-457200" algn="r" rtl="1" eaLnBrk="0" hangingPunct="0">
              <a:spcBef>
                <a:spcPts val="575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  <a:defRPr/>
            </a:pPr>
            <a:r>
              <a:rPr lang="ar-LB" sz="2800" dirty="0">
                <a:latin typeface="+mn-lt"/>
                <a:cs typeface="+mn-cs"/>
              </a:rPr>
              <a:t>إيواء</a:t>
            </a:r>
          </a:p>
          <a:p>
            <a:pPr marL="457200" indent="-457200" algn="r" rtl="1" eaLnBrk="0" hangingPunct="0">
              <a:spcBef>
                <a:spcPts val="575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  <a:defRPr/>
            </a:pPr>
            <a:r>
              <a:rPr lang="ar-LB" sz="2800" dirty="0" smtClean="0">
                <a:latin typeface="+mn-lt"/>
                <a:cs typeface="+mn-cs"/>
              </a:rPr>
              <a:t>تعليم</a:t>
            </a:r>
          </a:p>
          <a:p>
            <a:pPr marL="457200" indent="-457200" algn="r" rtl="1" eaLnBrk="0" hangingPunct="0">
              <a:spcBef>
                <a:spcPts val="575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  <a:defRPr/>
            </a:pPr>
            <a:r>
              <a:rPr lang="ar-LB" sz="2800" dirty="0" smtClean="0">
                <a:latin typeface="+mn-lt"/>
                <a:cs typeface="+mn-cs"/>
              </a:rPr>
              <a:t>إدارة المخيمات</a:t>
            </a:r>
            <a:endParaRPr lang="ar-LB" sz="2800" dirty="0">
              <a:latin typeface="+mn-lt"/>
              <a:cs typeface="+mn-cs"/>
            </a:endParaRPr>
          </a:p>
          <a:p>
            <a:pPr marL="457200" indent="-457200" algn="r" rtl="1" eaLnBrk="0" hangingPunct="0">
              <a:spcBef>
                <a:spcPts val="575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  <a:defRPr/>
            </a:pPr>
            <a:r>
              <a:rPr lang="en-US" sz="2800" dirty="0">
                <a:latin typeface="+mn-lt"/>
                <a:cs typeface="+mn-cs"/>
              </a:rPr>
              <a:t>ICLA</a:t>
            </a:r>
            <a:r>
              <a:rPr lang="ar-SA" sz="2800" dirty="0">
                <a:latin typeface="+mn-lt"/>
                <a:cs typeface="+mn-cs"/>
              </a:rPr>
              <a:t> </a:t>
            </a:r>
            <a:r>
              <a:rPr lang="ar-LB" sz="2800" dirty="0">
                <a:latin typeface="+mn-lt"/>
                <a:cs typeface="+mn-cs"/>
              </a:rPr>
              <a:t>أو تقديم المعلومات والإستشارات والمساعدة </a:t>
            </a:r>
            <a:r>
              <a:rPr lang="ar-LB" sz="2800" dirty="0" smtClean="0">
                <a:latin typeface="+mn-lt"/>
                <a:cs typeface="+mn-cs"/>
              </a:rPr>
              <a:t>القانونية</a:t>
            </a:r>
            <a:endParaRPr lang="ar-LB" sz="2800" dirty="0">
              <a:latin typeface="+mn-lt"/>
              <a:cs typeface="+mn-cs"/>
            </a:endParaRPr>
          </a:p>
          <a:p>
            <a:pPr marL="457200" indent="-457200" algn="r" rtl="1" eaLnBrk="0" hangingPunct="0">
              <a:spcBef>
                <a:spcPts val="575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  <a:defRPr/>
            </a:pPr>
            <a:r>
              <a:rPr lang="ar-LB" sz="2800" dirty="0" smtClean="0">
                <a:latin typeface="+mn-lt"/>
                <a:cs typeface="+mn-cs"/>
              </a:rPr>
              <a:t>الصرف الصحي.</a:t>
            </a:r>
          </a:p>
          <a:p>
            <a:pPr marL="457200" indent="-457200" algn="r" rtl="1" eaLnBrk="0" hangingPunct="0">
              <a:spcBef>
                <a:spcPts val="575"/>
              </a:spcBef>
              <a:buClr>
                <a:schemeClr val="accent1"/>
              </a:buClr>
              <a:buSzPct val="85000"/>
              <a:defRPr/>
            </a:pPr>
            <a:endParaRPr lang="ar-LB" sz="2800" dirty="0"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Placeholder 2"/>
          <p:cNvSpPr txBox="1">
            <a:spLocks/>
          </p:cNvSpPr>
          <p:nvPr/>
        </p:nvSpPr>
        <p:spPr bwMode="auto">
          <a:xfrm>
            <a:off x="685800" y="2543174"/>
            <a:ext cx="784860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 rtl="1" eaLnBrk="0" hangingPunct="0">
              <a:spcBef>
                <a:spcPts val="575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  <a:defRPr/>
            </a:pPr>
            <a:r>
              <a:rPr lang="ar-LB" sz="2400" dirty="0">
                <a:latin typeface="+mn-lt"/>
                <a:cs typeface="+mn-cs"/>
              </a:rPr>
              <a:t>هو أحد البرامج والمشاريع الرئيسية للمجلس النرويجي للاجئين. </a:t>
            </a:r>
            <a:r>
              <a:rPr lang="ar-LB" sz="2400" dirty="0">
                <a:cs typeface="+mn-cs"/>
              </a:rPr>
              <a:t>يقدم هذا البرنامج المعلومات عن الخدمات المتوفرة للناس (اللاجئين / النازحين) بحيث يمكنهم الوصول إليها والتعبير عن حاجاتهم، كما ويقدم هذا البرنامج الإستشارات والتمثيل القانوني من خلال محامين ”ضمن معايير محددة</a:t>
            </a:r>
            <a:r>
              <a:rPr lang="ar-LB" sz="2400" dirty="0" smtClean="0">
                <a:cs typeface="+mn-cs"/>
              </a:rPr>
              <a:t>“.</a:t>
            </a:r>
            <a:endParaRPr lang="ar-LB" sz="2400" dirty="0">
              <a:solidFill>
                <a:srgbClr val="FF0000"/>
              </a:solidFill>
              <a:cs typeface="+mn-cs"/>
            </a:endParaRPr>
          </a:p>
          <a:p>
            <a:pPr marL="457200" indent="-457200" algn="just" rtl="1" eaLnBrk="0" hangingPunct="0">
              <a:spcBef>
                <a:spcPts val="575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  <a:defRPr/>
            </a:pPr>
            <a:endParaRPr lang="ar-LB" sz="2000" dirty="0">
              <a:latin typeface="+mn-lt"/>
              <a:cs typeface="+mn-cs"/>
            </a:endParaRPr>
          </a:p>
          <a:p>
            <a:pPr algn="just" rtl="1">
              <a:defRPr/>
            </a:pPr>
            <a:endParaRPr lang="ar-LB" sz="2000" dirty="0">
              <a:cs typeface="+mn-cs"/>
            </a:endParaRPr>
          </a:p>
          <a:p>
            <a:pPr algn="just" rtl="1">
              <a:defRPr/>
            </a:pPr>
            <a:endParaRPr lang="ar-LB" sz="2000" dirty="0">
              <a:cs typeface="+mn-cs"/>
            </a:endParaRPr>
          </a:p>
          <a:p>
            <a:pPr algn="just" rtl="1">
              <a:defRPr/>
            </a:pPr>
            <a:endParaRPr lang="en-US" sz="2000" dirty="0">
              <a:cs typeface="+mn-cs"/>
            </a:endParaRPr>
          </a:p>
          <a:p>
            <a:pPr algn="just" rtl="1">
              <a:defRPr/>
            </a:pPr>
            <a:endParaRPr lang="en-US" sz="2000" dirty="0">
              <a:cs typeface="+mn-cs"/>
            </a:endParaRPr>
          </a:p>
          <a:p>
            <a:pPr algn="just" rtl="1">
              <a:defRPr/>
            </a:pPr>
            <a:endParaRPr lang="en-US" sz="2000" dirty="0">
              <a:cs typeface="+mn-cs"/>
            </a:endParaRPr>
          </a:p>
          <a:p>
            <a:pPr algn="just" rtl="1">
              <a:defRPr/>
            </a:pPr>
            <a:endParaRPr 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+mn-cs"/>
            </a:endParaRPr>
          </a:p>
          <a:p>
            <a:pPr algn="just" rtl="1">
              <a:defRPr/>
            </a:pPr>
            <a:endParaRPr lang="ar-LB" sz="2000" dirty="0">
              <a:cs typeface="+mn-cs"/>
            </a:endParaRPr>
          </a:p>
          <a:p>
            <a:pPr algn="just" rtl="1">
              <a:defRPr/>
            </a:pPr>
            <a:endParaRPr lang="en-US" sz="2000" dirty="0">
              <a:cs typeface="+mn-cs"/>
            </a:endParaRPr>
          </a:p>
          <a:p>
            <a:pPr algn="just" rtl="1">
              <a:defRPr/>
            </a:pPr>
            <a:endParaRPr lang="ar-LB" sz="2000" dirty="0">
              <a:cs typeface="+mn-cs"/>
            </a:endParaRPr>
          </a:p>
          <a:p>
            <a:pPr algn="just" rtl="1">
              <a:defRPr/>
            </a:pPr>
            <a:endParaRPr lang="en-US" sz="2000" dirty="0">
              <a:cs typeface="+mn-cs"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85800" y="1066800"/>
            <a:ext cx="7772400" cy="714375"/>
          </a:xfrm>
        </p:spPr>
        <p:txBody>
          <a:bodyPr>
            <a:noAutofit/>
          </a:bodyPr>
          <a:lstStyle/>
          <a:p>
            <a:pPr algn="ctr" rtl="1">
              <a:spcBef>
                <a:spcPts val="580"/>
              </a:spcBef>
              <a:buClr>
                <a:schemeClr val="accent1"/>
              </a:buClr>
              <a:buSzPct val="85000"/>
              <a:defRPr/>
            </a:pPr>
            <a:r>
              <a:rPr lang="ar-LB" sz="3200" dirty="0" smtClean="0">
                <a:solidFill>
                  <a:srgbClr val="FF7B21"/>
                </a:solidFill>
                <a:latin typeface="+mn-lt"/>
                <a:ea typeface="+mn-ea"/>
                <a:cs typeface="+mn-cs"/>
              </a:rPr>
              <a:t>ما هو برنامج المعلومات والإستشارات والمساعدة القانونية؟</a:t>
            </a:r>
            <a:endParaRPr lang="en-US" sz="3200" dirty="0" smtClean="0">
              <a:solidFill>
                <a:srgbClr val="FF7B2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6553200" y="304800"/>
            <a:ext cx="2362200" cy="914400"/>
            <a:chOff x="-381000" y="1143000"/>
            <a:chExt cx="2362200" cy="914400"/>
          </a:xfrm>
        </p:grpSpPr>
        <p:pic>
          <p:nvPicPr>
            <p:cNvPr id="6" name="Picture 5" descr="NRC_ENG_logo_left.pdf"/>
            <p:cNvPicPr>
              <a:picLocks noChangeAspect="1"/>
            </p:cNvPicPr>
            <p:nvPr/>
          </p:nvPicPr>
          <p:blipFill>
            <a:blip r:embed="rId2" cstate="print">
              <a:lum contrast="30000"/>
            </a:blip>
            <a:srcRect l="9541" t="56250" r="67611"/>
            <a:stretch>
              <a:fillRect/>
            </a:stretch>
          </p:blipFill>
          <p:spPr>
            <a:xfrm>
              <a:off x="-381000" y="1143000"/>
              <a:ext cx="822325" cy="914400"/>
            </a:xfrm>
            <a:prstGeom prst="rect">
              <a:avLst/>
            </a:prstGeom>
            <a:effectLst>
              <a:outerShdw blurRad="101600" dist="50800" dir="2700000">
                <a:srgbClr val="000000">
                  <a:alpha val="52000"/>
                </a:srgbClr>
              </a:outerShdw>
            </a:effectLst>
          </p:spPr>
        </p:pic>
        <p:sp>
          <p:nvSpPr>
            <p:cNvPr id="7" name="Rectangle 6"/>
            <p:cNvSpPr/>
            <p:nvPr/>
          </p:nvSpPr>
          <p:spPr>
            <a:xfrm>
              <a:off x="381000" y="1246188"/>
              <a:ext cx="1600200" cy="430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b="1" dirty="0">
                  <a:effectLst>
                    <a:outerShdw blurRad="50800" dist="12700" dir="2700000">
                      <a:srgbClr val="000000"/>
                    </a:outerShdw>
                  </a:effectLst>
                  <a:latin typeface="Arial"/>
                  <a:cs typeface="Arial"/>
                </a:rPr>
                <a:t>NORWEGIAN</a:t>
              </a:r>
            </a:p>
            <a:p>
              <a:pPr>
                <a:defRPr/>
              </a:pPr>
              <a:r>
                <a:rPr lang="en-US" sz="1100" b="1" dirty="0">
                  <a:effectLst>
                    <a:outerShdw blurRad="50800" dist="12700" dir="2700000">
                      <a:srgbClr val="000000"/>
                    </a:outerShdw>
                  </a:effectLst>
                  <a:latin typeface="Arial"/>
                  <a:cs typeface="Arial"/>
                </a:rPr>
                <a:t>REFUGEE COUNCIL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2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/>
          <a:p>
            <a:pPr eaLnBrk="1" hangingPunct="1"/>
            <a:r>
              <a:rPr lang="ar-LB" dirty="0" smtClean="0"/>
              <a:t>مبادئ</a:t>
            </a:r>
            <a:endParaRPr dirty="0" smtClean="0"/>
          </a:p>
        </p:txBody>
      </p:sp>
      <p:sp>
        <p:nvSpPr>
          <p:cNvPr id="10242" name="Subtitle 1"/>
          <p:cNvSpPr>
            <a:spLocks noGrp="1"/>
          </p:cNvSpPr>
          <p:nvPr>
            <p:ph type="subTitle" idx="1"/>
          </p:nvPr>
        </p:nvSpPr>
        <p:spPr>
          <a:xfrm>
            <a:off x="381000" y="3200400"/>
            <a:ext cx="8153400" cy="3352800"/>
          </a:xfrm>
        </p:spPr>
        <p:txBody>
          <a:bodyPr>
            <a:normAutofit/>
          </a:bodyPr>
          <a:lstStyle/>
          <a:p>
            <a:pPr algn="r">
              <a:lnSpc>
                <a:spcPct val="150000"/>
              </a:lnSpc>
            </a:pPr>
            <a:r>
              <a:rPr lang="en-US" sz="3200" dirty="0" smtClean="0">
                <a:solidFill>
                  <a:schemeClr val="tx1"/>
                </a:solidFill>
              </a:rPr>
              <a:t>.</a:t>
            </a:r>
            <a:r>
              <a:rPr lang="ar-LB" sz="3200" dirty="0" smtClean="0">
                <a:solidFill>
                  <a:schemeClr val="tx1"/>
                </a:solidFill>
              </a:rPr>
              <a:t>- السرية وحماية المعلومات الشخصية</a:t>
            </a:r>
            <a:br>
              <a:rPr lang="ar-LB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>.</a:t>
            </a:r>
            <a:r>
              <a:rPr lang="ar-LB" sz="3200" dirty="0" smtClean="0">
                <a:solidFill>
                  <a:schemeClr val="tx1"/>
                </a:solidFill>
              </a:rPr>
              <a:t>- احترام المعايير القانونية الدولية والوطنية وحل النزاعات</a:t>
            </a:r>
            <a:br>
              <a:rPr lang="ar-LB" sz="3200" dirty="0" smtClean="0">
                <a:solidFill>
                  <a:schemeClr val="tx1"/>
                </a:solidFill>
              </a:rPr>
            </a:br>
            <a:r>
              <a:rPr lang="ar-LB" sz="3200" dirty="0" smtClean="0">
                <a:solidFill>
                  <a:schemeClr val="tx1"/>
                </a:solidFill>
              </a:rPr>
              <a:t>- إن جميع الخدمات التي يقدمها المجلس النرويجي للاجئين هي خدمات مجانية بالكامل.</a:t>
            </a:r>
            <a:endParaRPr lang="en-US" sz="3200" dirty="0" smtClean="0">
              <a:solidFill>
                <a:schemeClr val="tx1"/>
              </a:solidFill>
            </a:endParaRPr>
          </a:p>
        </p:txBody>
      </p:sp>
      <p:pic>
        <p:nvPicPr>
          <p:cNvPr id="10244" name="Picture 4" descr="http://i269.photobucket.com/albums/jj43/ammrah/NRC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304800"/>
            <a:ext cx="33051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43400" y="3314699"/>
            <a:ext cx="4648200" cy="339089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435"/>
              </a:spcBef>
              <a:defRPr/>
            </a:pPr>
            <a:r>
              <a:rPr lang="ar-LB" sz="2700" dirty="0"/>
              <a:t>- الإسكان والأراضي وحقوق الملكية</a:t>
            </a:r>
            <a:br>
              <a:rPr lang="ar-LB" sz="2700" dirty="0"/>
            </a:br>
            <a:r>
              <a:rPr lang="ar-LB" sz="2700" dirty="0"/>
              <a:t>- الهوية القانونية والتوثيق المدني</a:t>
            </a:r>
            <a:br>
              <a:rPr lang="ar-LB" sz="2700" dirty="0"/>
            </a:br>
            <a:r>
              <a:rPr lang="ar-LB" sz="2700" dirty="0"/>
              <a:t>- الوضع القانوني للاجئين</a:t>
            </a:r>
            <a:br>
              <a:rPr lang="ar-LB" sz="2700" dirty="0"/>
            </a:br>
            <a:r>
              <a:rPr lang="ar-LB" sz="2700" dirty="0"/>
              <a:t> الخدمات الإنسانية</a:t>
            </a:r>
            <a:r>
              <a:rPr lang="en-US" sz="2700" dirty="0"/>
              <a:t> </a:t>
            </a:r>
            <a:r>
              <a:rPr lang="ar-LB" sz="2700" dirty="0"/>
              <a:t>- الحصول على</a:t>
            </a:r>
            <a:endParaRPr lang="en-US" sz="2700" dirty="0"/>
          </a:p>
        </p:txBody>
      </p:sp>
      <p:sp>
        <p:nvSpPr>
          <p:cNvPr id="9219" name="Title 2"/>
          <p:cNvSpPr>
            <a:spLocks noGrp="1"/>
          </p:cNvSpPr>
          <p:nvPr>
            <p:ph type="ctrTitle"/>
          </p:nvPr>
        </p:nvSpPr>
        <p:spPr>
          <a:xfrm>
            <a:off x="1485900" y="1447801"/>
            <a:ext cx="7353300" cy="1066799"/>
          </a:xfrm>
        </p:spPr>
        <p:txBody>
          <a:bodyPr/>
          <a:lstStyle/>
          <a:p>
            <a:pPr eaLnBrk="1" hangingPunct="1"/>
            <a:r>
              <a:rPr dirty="0" smtClean="0"/>
              <a:t> </a:t>
            </a:r>
            <a:r>
              <a:rPr dirty="0" smtClean="0">
                <a:solidFill>
                  <a:srgbClr val="FF0000"/>
                </a:solidFill>
              </a:rPr>
              <a:t>ICLA</a:t>
            </a:r>
            <a:r>
              <a:rPr dirty="0" smtClean="0"/>
              <a:t> </a:t>
            </a:r>
            <a:r>
              <a:rPr lang="ar-LB" dirty="0" smtClean="0">
                <a:solidFill>
                  <a:srgbClr val="FF0000"/>
                </a:solidFill>
              </a:rPr>
              <a:t>مجالات عمل</a:t>
            </a:r>
            <a:endParaRPr dirty="0" smtClean="0">
              <a:solidFill>
                <a:srgbClr val="FF0000"/>
              </a:solidFill>
            </a:endParaRPr>
          </a:p>
        </p:txBody>
      </p:sp>
      <p:pic>
        <p:nvPicPr>
          <p:cNvPr id="9220" name="Picture 4" descr="http://i269.photobucket.com/albums/jj43/ammrah/NRC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6459" y="381000"/>
            <a:ext cx="2478881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2" descr="http://www.nubilt.com/images/NuBilt-Helping-Hand-Progra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152400" y="2895600"/>
            <a:ext cx="4191000" cy="3809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0459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43000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ar-LB" dirty="0" smtClean="0">
                <a:solidFill>
                  <a:srgbClr val="FF0000"/>
                </a:solidFill>
              </a:rPr>
              <a:t>اماكن تقديم الاستشارات القانونية:</a:t>
            </a:r>
            <a:r>
              <a:rPr lang="ar-LB" dirty="0" smtClean="0"/>
              <a:t/>
            </a:r>
            <a:br>
              <a:rPr lang="ar-LB" dirty="0" smtClean="0"/>
            </a:b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3156500"/>
              </p:ext>
            </p:extLst>
          </p:nvPr>
        </p:nvGraphicFramePr>
        <p:xfrm>
          <a:off x="228600" y="1447798"/>
          <a:ext cx="8686800" cy="51054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3000">
                  <a:extLst>
                    <a:ext uri="{9D8B030D-6E8A-4147-A177-3AD203B41FA5}">
                      <a16:colId xmlns:a16="http://schemas.microsoft.com/office/drawing/2014/main" val="2636744650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79984573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69857216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956919046"/>
                    </a:ext>
                  </a:extLst>
                </a:gridCol>
              </a:tblGrid>
              <a:tr h="744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Team</a:t>
                      </a:r>
                      <a:endParaRPr lang="en-US" sz="1600" b="1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Legal clinic's area</a:t>
                      </a:r>
                      <a:endParaRPr lang="en-US" sz="16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Specific address </a:t>
                      </a:r>
                      <a:endParaRPr lang="en-US" sz="1600" b="1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Days of coverage </a:t>
                      </a:r>
                      <a:endParaRPr lang="en-US" sz="1600" b="1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01565612"/>
                  </a:ext>
                </a:extLst>
              </a:tr>
              <a:tr h="441931"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ICLA General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effectLst/>
                        </a:rPr>
                        <a:t>Bireh</a:t>
                      </a:r>
                      <a:r>
                        <a:rPr lang="en-US" sz="1100" u="none" strike="noStrike" dirty="0">
                          <a:effectLst/>
                        </a:rPr>
                        <a:t>-ICLA Legal Clinic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Facing Kherbet Daoud Entry- Main Road of Bireh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effectLst/>
                        </a:rPr>
                        <a:t>Wednesdays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84475380"/>
                  </a:ext>
                </a:extLst>
              </a:tr>
              <a:tr h="441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effectLst/>
                        </a:rPr>
                        <a:t>Minieh</a:t>
                      </a:r>
                      <a:r>
                        <a:rPr lang="en-US" sz="1100" u="none" strike="noStrike" dirty="0">
                          <a:effectLst/>
                        </a:rPr>
                        <a:t>-ICLA legal clinic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Minieh - NRC Community center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Mondays  &amp; Thursdays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83880329"/>
                  </a:ext>
                </a:extLst>
              </a:tr>
              <a:tr h="441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Community Development Center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Al Beddawi camp - near UNRWA schools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Wednesdays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83503134"/>
                  </a:ext>
                </a:extLst>
              </a:tr>
              <a:tr h="441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NRC ICLA legal clinic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Zgharta - the main road before Arde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Fridays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3442607"/>
                  </a:ext>
                </a:extLst>
              </a:tr>
              <a:tr h="2441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Privat school-Jel Al Amal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Fnaydek-near the mosque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effectLst/>
                        </a:rPr>
                        <a:t>Fridays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24026272"/>
                  </a:ext>
                </a:extLst>
              </a:tr>
              <a:tr h="2441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Privat place (Hall)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Hrar-Near Hrar Pharmacy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effectLst/>
                        </a:rPr>
                        <a:t>Fridays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71201681"/>
                  </a:ext>
                </a:extLst>
              </a:tr>
              <a:tr h="2441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Privat Place (Hall)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100" u="none" strike="noStrike">
                          <a:effectLst/>
                        </a:rPr>
                        <a:t>Akkar Atika-Zou Al Fikar Al Zien</a:t>
                      </a:r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Fridays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99484284"/>
                  </a:ext>
                </a:extLst>
              </a:tr>
              <a:tr h="441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Social Development Center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Amayer SDC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Wednesdays and Thursdays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40335528"/>
                  </a:ext>
                </a:extLst>
              </a:tr>
              <a:tr h="2441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Social Development Center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Akkroum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Thursdays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64834045"/>
                  </a:ext>
                </a:extLst>
              </a:tr>
              <a:tr h="2441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Dennieh (Social Development Center)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Bakhaaoun - Main road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Tuesdays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12839987"/>
                  </a:ext>
                </a:extLst>
              </a:tr>
              <a:tr h="2441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Halba (Community Development Center)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Halba - Infront of Bank Byblos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effectLst/>
                        </a:rPr>
                        <a:t>Thursdays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88053405"/>
                  </a:ext>
                </a:extLst>
              </a:tr>
              <a:tr h="2441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Bebnine (Social Development Center)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Bebnine - Main road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Mondays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8736162"/>
                  </a:ext>
                </a:extLst>
              </a:tr>
              <a:tr h="441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effectLst/>
                        </a:rPr>
                        <a:t>Nahr</a:t>
                      </a:r>
                      <a:r>
                        <a:rPr lang="en-US" sz="1100" u="none" strike="noStrike" dirty="0">
                          <a:effectLst/>
                        </a:rPr>
                        <a:t> El Bared Camp (</a:t>
                      </a:r>
                      <a:r>
                        <a:rPr lang="en-US" sz="1100" u="none" strike="noStrike" dirty="0" err="1">
                          <a:effectLst/>
                        </a:rPr>
                        <a:t>Najda</a:t>
                      </a:r>
                      <a:r>
                        <a:rPr lang="en-US" sz="1100" u="none" strike="noStrike" dirty="0">
                          <a:effectLst/>
                        </a:rPr>
                        <a:t> Association)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Nahr El Bared Camp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Upon need and request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43411254"/>
                  </a:ext>
                </a:extLst>
              </a:tr>
            </a:tbl>
          </a:graphicData>
        </a:graphic>
      </p:graphicFrame>
      <p:pic>
        <p:nvPicPr>
          <p:cNvPr id="6" name="Picture 4" descr="http://i269.photobucket.com/albums/jj43/ammrah/NRC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599" y="253536"/>
            <a:ext cx="2362201" cy="737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4844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NRC_ENG_logo_left.pdf"/>
          <p:cNvPicPr>
            <a:picLocks noChangeAspect="1"/>
          </p:cNvPicPr>
          <p:nvPr/>
        </p:nvPicPr>
        <p:blipFill>
          <a:blip r:embed="rId3" cstate="print">
            <a:lum contrast="30000"/>
          </a:blip>
          <a:srcRect r="67611"/>
          <a:stretch>
            <a:fillRect/>
          </a:stretch>
        </p:blipFill>
        <p:spPr>
          <a:xfrm>
            <a:off x="152400" y="-685800"/>
            <a:ext cx="850900" cy="2006600"/>
          </a:xfrm>
          <a:prstGeom prst="rect">
            <a:avLst/>
          </a:prstGeom>
          <a:effectLst>
            <a:outerShdw blurRad="101600" dist="50800" dir="2700000">
              <a:srgbClr val="000000">
                <a:alpha val="52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066800" y="533400"/>
            <a:ext cx="5562600" cy="461963"/>
          </a:xfrm>
          <a:prstGeom prst="rect">
            <a:avLst/>
          </a:prstGeom>
          <a:noFill/>
          <a:effectLst>
            <a:outerShdw blurRad="73025" dist="12700" dir="2700000">
              <a:srgbClr val="000000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prstClr val="white"/>
                </a:solidFill>
                <a:effectLst>
                  <a:outerShdw blurRad="50800" dist="12700" dir="2700000">
                    <a:srgbClr val="000000"/>
                  </a:outerShdw>
                </a:effectLst>
                <a:latin typeface="Arial"/>
                <a:cs typeface="Arial"/>
              </a:rPr>
              <a:t>NORWEGIAN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prstClr val="white"/>
                </a:solidFill>
                <a:effectLst>
                  <a:outerShdw blurRad="50800" dist="12700" dir="2700000">
                    <a:srgbClr val="000000"/>
                  </a:outerShdw>
                </a:effectLst>
                <a:latin typeface="Arial"/>
                <a:cs typeface="Arial"/>
              </a:rPr>
              <a:t>REFUGEE COUNCIL</a:t>
            </a:r>
          </a:p>
        </p:txBody>
      </p:sp>
      <p:cxnSp>
        <p:nvCxnSpPr>
          <p:cNvPr id="10" name="Straight Connector 9"/>
          <p:cNvCxnSpPr/>
          <p:nvPr/>
        </p:nvCxnSpPr>
        <p:spPr>
          <a:xfrm rot="10800000">
            <a:off x="304800" y="6553200"/>
            <a:ext cx="3962400" cy="0"/>
          </a:xfrm>
          <a:prstGeom prst="line">
            <a:avLst/>
          </a:prstGeom>
          <a:ln w="82550" cap="rnd">
            <a:solidFill>
              <a:srgbClr val="FC6A10"/>
            </a:solidFill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4800" y="2133600"/>
            <a:ext cx="8229600" cy="2000250"/>
          </a:xfrm>
          <a:prstGeom prst="rect">
            <a:avLst/>
          </a:prstGeom>
          <a:noFill/>
          <a:effectLst>
            <a:outerShdw blurRad="73025" dist="12700" dir="2700000">
              <a:srgbClr val="000000"/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LB" sz="2800" b="1" cap="small" dirty="0" smtClean="0">
                <a:solidFill>
                  <a:prstClr val="white"/>
                </a:solidFill>
                <a:latin typeface="Gill Sans MT" pitchFamily="34" charset="0"/>
                <a:cs typeface="Arial" pitchFamily="34" charset="0"/>
              </a:rPr>
              <a:t>شكراً </a:t>
            </a:r>
            <a:r>
              <a:rPr lang="ar-LB" sz="2800" b="1" cap="small" dirty="0" smtClean="0">
                <a:solidFill>
                  <a:prstClr val="white"/>
                </a:solidFill>
                <a:latin typeface="Gill Sans MT" pitchFamily="34" charset="0"/>
                <a:cs typeface="Arial" pitchFamily="34" charset="0"/>
                <a:sym typeface="Wingdings" pitchFamily="2" charset="2"/>
              </a:rPr>
              <a:t></a:t>
            </a:r>
            <a:endParaRPr lang="en-US" sz="2800" b="1" cap="small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cap="small" dirty="0">
              <a:solidFill>
                <a:prstClr val="white"/>
              </a:solidFill>
              <a:latin typeface="Gill Sans MT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cap="small" dirty="0">
              <a:solidFill>
                <a:prstClr val="white"/>
              </a:solidFill>
              <a:latin typeface="Gill Sans MT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LB" sz="4000" b="1" cap="small" dirty="0" smtClean="0">
                <a:solidFill>
                  <a:srgbClr val="FC6A1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أية أسئلة؟</a:t>
            </a:r>
            <a:endParaRPr lang="en-US" sz="4000" b="1" cap="small" dirty="0">
              <a:solidFill>
                <a:srgbClr val="FC6A1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918" name="TextBox 14"/>
          <p:cNvSpPr txBox="1">
            <a:spLocks noChangeArrowheads="1"/>
          </p:cNvSpPr>
          <p:nvPr/>
        </p:nvSpPr>
        <p:spPr bwMode="auto">
          <a:xfrm>
            <a:off x="533400" y="1676400"/>
            <a:ext cx="4038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GB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Foundry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6813</TotalTime>
  <Words>316</Words>
  <Application>Microsoft Office PowerPoint</Application>
  <PresentationFormat>On-screen Show (4:3)</PresentationFormat>
  <Paragraphs>87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Arial</vt:lpstr>
      <vt:lpstr>Calibri</vt:lpstr>
      <vt:lpstr>Franklin Gothic Book</vt:lpstr>
      <vt:lpstr>Gill Sans MT</vt:lpstr>
      <vt:lpstr>Perpetua</vt:lpstr>
      <vt:lpstr>Rockwell</vt:lpstr>
      <vt:lpstr>Tahoma</vt:lpstr>
      <vt:lpstr>Times New Roman</vt:lpstr>
      <vt:lpstr>Wingdings</vt:lpstr>
      <vt:lpstr>Wingdings 2</vt:lpstr>
      <vt:lpstr>Foundry</vt:lpstr>
      <vt:lpstr>Equity</vt:lpstr>
      <vt:lpstr>تقديم المعلومات والإستشارات والمساعدة القانونية   ICLA  -  </vt:lpstr>
      <vt:lpstr>PowerPoint Presentation</vt:lpstr>
      <vt:lpstr>ما هو المجلس النرويجي للاجئين؟</vt:lpstr>
      <vt:lpstr>ما هو برنامج المعلومات والإستشارات والمساعدة القانونية؟</vt:lpstr>
      <vt:lpstr>مبادئ</vt:lpstr>
      <vt:lpstr> ICLA مجالات عمل</vt:lpstr>
      <vt:lpstr>اماكن تقديم الاستشارات القانونية: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تقديم الإستشارات، المعلومات،    والمساعدة القانونية   ICLA  -</dc:title>
  <dc:creator>User</dc:creator>
  <cp:lastModifiedBy>PAUL TABET</cp:lastModifiedBy>
  <cp:revision>146</cp:revision>
  <dcterms:created xsi:type="dcterms:W3CDTF">2014-10-07T10:40:09Z</dcterms:created>
  <dcterms:modified xsi:type="dcterms:W3CDTF">2017-11-13T13:03:58Z</dcterms:modified>
</cp:coreProperties>
</file>